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8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306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7" r:id="rId27"/>
    <p:sldId id="282" r:id="rId28"/>
    <p:sldId id="283" r:id="rId29"/>
    <p:sldId id="284" r:id="rId30"/>
    <p:sldId id="285" r:id="rId31"/>
    <p:sldId id="288" r:id="rId32"/>
    <p:sldId id="371" r:id="rId33"/>
    <p:sldId id="372" r:id="rId34"/>
    <p:sldId id="293" r:id="rId35"/>
    <p:sldId id="375" r:id="rId36"/>
    <p:sldId id="376" r:id="rId37"/>
    <p:sldId id="296" r:id="rId38"/>
    <p:sldId id="297" r:id="rId39"/>
    <p:sldId id="298" r:id="rId40"/>
    <p:sldId id="299" r:id="rId41"/>
    <p:sldId id="300" r:id="rId42"/>
    <p:sldId id="377" r:id="rId43"/>
    <p:sldId id="378" r:id="rId44"/>
    <p:sldId id="379" r:id="rId45"/>
    <p:sldId id="380" r:id="rId46"/>
    <p:sldId id="305" r:id="rId47"/>
    <p:sldId id="307" r:id="rId48"/>
    <p:sldId id="308" r:id="rId49"/>
    <p:sldId id="309" r:id="rId50"/>
    <p:sldId id="310" r:id="rId51"/>
    <p:sldId id="311" r:id="rId52"/>
    <p:sldId id="316" r:id="rId53"/>
    <p:sldId id="317" r:id="rId54"/>
    <p:sldId id="318" r:id="rId55"/>
    <p:sldId id="328" r:id="rId56"/>
    <p:sldId id="327" r:id="rId57"/>
    <p:sldId id="329" r:id="rId58"/>
    <p:sldId id="330" r:id="rId59"/>
    <p:sldId id="326" r:id="rId60"/>
    <p:sldId id="324" r:id="rId61"/>
    <p:sldId id="331" r:id="rId62"/>
    <p:sldId id="332" r:id="rId63"/>
    <p:sldId id="335" r:id="rId64"/>
    <p:sldId id="336" r:id="rId65"/>
    <p:sldId id="337" r:id="rId66"/>
    <p:sldId id="340" r:id="rId67"/>
    <p:sldId id="341" r:id="rId68"/>
    <p:sldId id="342" r:id="rId69"/>
    <p:sldId id="343" r:id="rId70"/>
    <p:sldId id="344" r:id="rId71"/>
    <p:sldId id="345" r:id="rId72"/>
    <p:sldId id="346" r:id="rId73"/>
    <p:sldId id="347" r:id="rId74"/>
    <p:sldId id="348" r:id="rId75"/>
    <p:sldId id="349" r:id="rId76"/>
    <p:sldId id="350" r:id="rId77"/>
    <p:sldId id="353" r:id="rId78"/>
    <p:sldId id="354" r:id="rId79"/>
    <p:sldId id="355" r:id="rId80"/>
    <p:sldId id="361" r:id="rId81"/>
    <p:sldId id="362" r:id="rId82"/>
    <p:sldId id="363" r:id="rId83"/>
    <p:sldId id="364" r:id="rId84"/>
    <p:sldId id="365" r:id="rId85"/>
    <p:sldId id="369" r:id="rId86"/>
    <p:sldId id="370" r:id="rId8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jaz Gomilsek" initials="M. G." lastIdx="1" clrIdx="0">
    <p:extLst>
      <p:ext uri="{19B8F6BF-5375-455C-9EA6-DF929625EA0E}">
        <p15:presenceInfo xmlns:p15="http://schemas.microsoft.com/office/powerpoint/2012/main" userId="Matjaz Gomilse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3574"/>
    <a:srgbClr val="010092"/>
    <a:srgbClr val="003B69"/>
    <a:srgbClr val="0F0151"/>
    <a:srgbClr val="3B4FE1"/>
    <a:srgbClr val="1A2A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commentAuthors" Target="commentAuthors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09T21:57:43.406" idx="1">
    <p:pos x="5477" y="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10C77-7745-4490-AEDF-8A1992F151ED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5A0BD-672F-4609-91D0-226BA4A3B2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529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10C77-7745-4490-AEDF-8A1992F151ED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5A0BD-672F-4609-91D0-226BA4A3B2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061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10C77-7745-4490-AEDF-8A1992F151ED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5A0BD-672F-4609-91D0-226BA4A3B2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50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10C77-7745-4490-AEDF-8A1992F151ED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5A0BD-672F-4609-91D0-226BA4A3B2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090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10C77-7745-4490-AEDF-8A1992F151ED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5A0BD-672F-4609-91D0-226BA4A3B2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425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10C77-7745-4490-AEDF-8A1992F151ED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5A0BD-672F-4609-91D0-226BA4A3B2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185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10C77-7745-4490-AEDF-8A1992F151ED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5A0BD-672F-4609-91D0-226BA4A3B2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73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10C77-7745-4490-AEDF-8A1992F151ED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5A0BD-672F-4609-91D0-226BA4A3B2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648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10C77-7745-4490-AEDF-8A1992F151ED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5A0BD-672F-4609-91D0-226BA4A3B2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7340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10C77-7745-4490-AEDF-8A1992F151ED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5A0BD-672F-4609-91D0-226BA4A3B2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626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10C77-7745-4490-AEDF-8A1992F151ED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5A0BD-672F-4609-91D0-226BA4A3B2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998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10C77-7745-4490-AEDF-8A1992F151ED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5A0BD-672F-4609-91D0-226BA4A3B2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853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quantum.ijs.si/people/matjaz-gomilsek/" TargetMode="External"/><Relationship Id="rId2" Type="http://schemas.openxmlformats.org/officeDocument/2006/relationships/hyperlink" Target="mailto:matjaz.gomilsek@fmf.uni-lj.si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hyperlink" Target="https://en.wikipedia.org/wiki/List_of_moments_of_inertia" TargetMode="External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eynolds_number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png"/><Relationship Id="rId5" Type="http://schemas.openxmlformats.org/officeDocument/2006/relationships/image" Target="../media/image72.jpg"/><Relationship Id="rId4" Type="http://schemas.openxmlformats.org/officeDocument/2006/relationships/image" Target="../media/image150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0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Povzetek teorije iz vaj iz Fizike (</a:t>
            </a:r>
            <a:r>
              <a:rPr lang="sl-SI" dirty="0" err="1" smtClean="0"/>
              <a:t>uni</a:t>
            </a:r>
            <a:r>
              <a:rPr lang="sl-SI" dirty="0" smtClean="0"/>
              <a:t>) na FKKT UL</a:t>
            </a:r>
            <a:endParaRPr lang="sl-S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l-SI" sz="2800" dirty="0"/>
              <a:t>2020 – </a:t>
            </a:r>
            <a:r>
              <a:rPr lang="sl-SI" sz="2800" dirty="0" smtClean="0"/>
              <a:t>202</a:t>
            </a:r>
            <a:r>
              <a:rPr lang="en-GB" sz="2800" dirty="0" smtClean="0"/>
              <a:t>2</a:t>
            </a:r>
            <a:endParaRPr lang="en-GB" sz="28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24000" y="5349875"/>
            <a:ext cx="9144000" cy="11506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l-SI" sz="2800" dirty="0" smtClean="0"/>
              <a:t>Matjaž Gomilšek</a:t>
            </a:r>
            <a:br>
              <a:rPr lang="sl-SI" sz="2800" dirty="0" smtClean="0"/>
            </a:br>
            <a:r>
              <a:rPr lang="sl-SI" dirty="0" smtClean="0">
                <a:hlinkClick r:id="rId2"/>
              </a:rPr>
              <a:t>matjaz.gomilsek@fmf.uni-lj.si</a:t>
            </a:r>
            <a:r>
              <a:rPr lang="sl-SI" dirty="0"/>
              <a:t/>
            </a:r>
            <a:br>
              <a:rPr lang="sl-SI" dirty="0"/>
            </a:br>
            <a:r>
              <a:rPr lang="sl-SI" dirty="0">
                <a:hlinkClick r:id="rId3"/>
              </a:rPr>
              <a:t>http://quantum.ijs.si/people/matjaz-gomilsek</a:t>
            </a:r>
            <a:r>
              <a:rPr lang="sl-SI" dirty="0" smtClean="0">
                <a:hlinkClick r:id="rId3"/>
              </a:rPr>
              <a:t>/</a:t>
            </a:r>
            <a:endParaRPr lang="sl-SI" dirty="0" smtClean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0" y="5349875"/>
            <a:ext cx="9144000" cy="11506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sl-SI" sz="2800" dirty="0" smtClean="0"/>
              <a:t>23. 8. 2022</a:t>
            </a:r>
            <a:br>
              <a:rPr lang="sl-SI" sz="2800" dirty="0" smtClean="0"/>
            </a:br>
            <a:r>
              <a:rPr lang="sl-SI" dirty="0"/>
              <a:t/>
            </a:r>
            <a:br>
              <a:rPr lang="sl-SI" dirty="0"/>
            </a:br>
            <a:endParaRPr lang="sl-SI" dirty="0" smtClean="0"/>
          </a:p>
        </p:txBody>
      </p:sp>
    </p:spTree>
    <p:extLst>
      <p:ext uri="{BB962C8B-B14F-4D97-AF65-F5344CB8AC3E}">
        <p14:creationId xmlns:p14="http://schemas.microsoft.com/office/powerpoint/2010/main" val="252148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Poglavje 4: Delo, moč in energija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422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01"/>
          <a:stretch/>
        </p:blipFill>
        <p:spPr>
          <a:xfrm>
            <a:off x="39662" y="737119"/>
            <a:ext cx="6172142" cy="30511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63"/>
          <a:stretch/>
        </p:blipFill>
        <p:spPr>
          <a:xfrm>
            <a:off x="6211804" y="737119"/>
            <a:ext cx="5958384" cy="511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8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37" y="988175"/>
            <a:ext cx="10058400" cy="455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7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Poglavje 3: Gibalna količina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322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68" y="308598"/>
            <a:ext cx="6221031" cy="6236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9" y="3252033"/>
            <a:ext cx="5209946" cy="360596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6583681" y="2992582"/>
            <a:ext cx="0" cy="3865418"/>
          </a:xfrm>
          <a:prstGeom prst="line">
            <a:avLst/>
          </a:prstGeom>
          <a:ln w="28575">
            <a:solidFill>
              <a:srgbClr val="3B4FE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583681" y="2992582"/>
            <a:ext cx="5608319" cy="0"/>
          </a:xfrm>
          <a:prstGeom prst="line">
            <a:avLst/>
          </a:prstGeom>
          <a:ln w="28575">
            <a:solidFill>
              <a:srgbClr val="3B4FE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252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2" y="0"/>
            <a:ext cx="746686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82" t="4799" r="401" b="53098"/>
          <a:stretch/>
        </p:blipFill>
        <p:spPr>
          <a:xfrm>
            <a:off x="9418320" y="0"/>
            <a:ext cx="2402377" cy="262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4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0"/>
          <a:stretch/>
        </p:blipFill>
        <p:spPr>
          <a:xfrm>
            <a:off x="980902" y="574250"/>
            <a:ext cx="10614510" cy="580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5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100" y="0"/>
            <a:ext cx="6907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5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Poglavje 6: Navor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005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188" y="0"/>
            <a:ext cx="58576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Poglavje 1: Kinematika</a:t>
            </a:r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l-SI" sz="2800" dirty="0" smtClean="0"/>
              <a:t>Podpoglavje 1.1: Premo gibanje</a:t>
            </a:r>
          </a:p>
        </p:txBody>
      </p:sp>
    </p:spTree>
    <p:extLst>
      <p:ext uri="{BB962C8B-B14F-4D97-AF65-F5344CB8AC3E}">
        <p14:creationId xmlns:p14="http://schemas.microsoft.com/office/powerpoint/2010/main" val="258594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3"/>
          <a:stretch/>
        </p:blipFill>
        <p:spPr>
          <a:xfrm>
            <a:off x="1236784" y="0"/>
            <a:ext cx="872933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934" y="111722"/>
            <a:ext cx="2699324" cy="22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0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17" y="0"/>
            <a:ext cx="10058400" cy="665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6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Poglavje 7: Vrtenje, vrtilna količina in rotacijska energija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608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502920"/>
            <a:ext cx="7367297" cy="5829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120" y="3391598"/>
            <a:ext cx="4373880" cy="346640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711440" y="3253740"/>
            <a:ext cx="0" cy="360426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711440" y="3253740"/>
            <a:ext cx="448056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093" y="914400"/>
            <a:ext cx="3085934" cy="168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7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"/>
          <a:stretch/>
        </p:blipFill>
        <p:spPr>
          <a:xfrm>
            <a:off x="457200" y="505066"/>
            <a:ext cx="11400214" cy="586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69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709" y="101430"/>
            <a:ext cx="6078477" cy="11856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709" y="1316327"/>
            <a:ext cx="4870649" cy="10380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709" y="2383618"/>
            <a:ext cx="4821966" cy="9290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710" y="3341904"/>
            <a:ext cx="4764302" cy="5756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709" y="3946801"/>
            <a:ext cx="4764303" cy="6340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709" y="4610151"/>
            <a:ext cx="5069102" cy="20258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88362" y="3596879"/>
            <a:ext cx="695747" cy="2501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4988361" y="4285845"/>
            <a:ext cx="695747" cy="2501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4943053" y="6102887"/>
            <a:ext cx="1111758" cy="2731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7966" y="2477197"/>
            <a:ext cx="5177267" cy="202588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397966" y="4610151"/>
            <a:ext cx="4837371" cy="1671871"/>
            <a:chOff x="6397966" y="4610151"/>
            <a:chExt cx="4837371" cy="167187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r="31984"/>
            <a:stretch/>
          </p:blipFill>
          <p:spPr>
            <a:xfrm>
              <a:off x="6397966" y="4610151"/>
              <a:ext cx="4837371" cy="1671871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0392383" y="4640671"/>
              <a:ext cx="842954" cy="109698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392383" y="5984789"/>
              <a:ext cx="842954" cy="26874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032079" y="6504924"/>
            <a:ext cx="415992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300" dirty="0">
                <a:hlinkClick r:id="rId10"/>
              </a:rPr>
              <a:t>https://en.wikipedia.org/wiki/List_of_moments_of_inertia</a:t>
            </a:r>
            <a:endParaRPr lang="en-GB" sz="1300" dirty="0"/>
          </a:p>
        </p:txBody>
      </p:sp>
    </p:spTree>
    <p:extLst>
      <p:ext uri="{BB962C8B-B14F-4D97-AF65-F5344CB8AC3E}">
        <p14:creationId xmlns:p14="http://schemas.microsoft.com/office/powerpoint/2010/main" val="60477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38" b="395"/>
          <a:stretch/>
        </p:blipFill>
        <p:spPr>
          <a:xfrm>
            <a:off x="5362222" y="969361"/>
            <a:ext cx="6735600" cy="58886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7777"/>
          <a:stretch/>
        </p:blipFill>
        <p:spPr>
          <a:xfrm>
            <a:off x="119663" y="121920"/>
            <a:ext cx="6735711" cy="280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8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530" y="0"/>
            <a:ext cx="71149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4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"/>
          <a:stretch/>
        </p:blipFill>
        <p:spPr>
          <a:xfrm>
            <a:off x="213360" y="276863"/>
            <a:ext cx="11703234" cy="596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3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19" y="108488"/>
            <a:ext cx="5003578" cy="31810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46" y="1157388"/>
            <a:ext cx="6339880" cy="5580499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581186" y="2568844"/>
            <a:ext cx="4982706" cy="1590838"/>
          </a:xfrm>
          <a:custGeom>
            <a:avLst/>
            <a:gdLst>
              <a:gd name="connsiteX0" fmla="*/ 0 w 5036950"/>
              <a:gd name="connsiteY0" fmla="*/ 278970 h 1590838"/>
              <a:gd name="connsiteX1" fmla="*/ 2843939 w 5036950"/>
              <a:gd name="connsiteY1" fmla="*/ 1588576 h 1590838"/>
              <a:gd name="connsiteX2" fmla="*/ 5036950 w 5036950"/>
              <a:gd name="connsiteY2" fmla="*/ 0 h 1590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36950" h="1590838">
                <a:moveTo>
                  <a:pt x="0" y="278970"/>
                </a:moveTo>
                <a:cubicBezTo>
                  <a:pt x="1002224" y="957020"/>
                  <a:pt x="2004448" y="1635071"/>
                  <a:pt x="2843939" y="1588576"/>
                </a:cubicBezTo>
                <a:cubicBezTo>
                  <a:pt x="3683430" y="1542081"/>
                  <a:pt x="4630120" y="276386"/>
                  <a:pt x="5036950" y="0"/>
                </a:cubicBezTo>
              </a:path>
            </a:pathLst>
          </a:cu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88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092" y="0"/>
            <a:ext cx="8359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5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00" y="0"/>
            <a:ext cx="560042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531" y="302004"/>
            <a:ext cx="5060947" cy="238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2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Poglavje 5: Gravitacija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977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36" y="146925"/>
            <a:ext cx="10230581" cy="659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5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17" y="28366"/>
            <a:ext cx="9289217" cy="680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1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Poglavje 8: Elastomehanika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690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27795" y="120700"/>
            <a:ext cx="10937464" cy="6240174"/>
            <a:chOff x="1143024" y="76095"/>
            <a:chExt cx="10937464" cy="62401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24" y="1196980"/>
              <a:ext cx="10481659" cy="5119289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9212" y="76095"/>
              <a:ext cx="2371276" cy="1120885"/>
            </a:xfrm>
            <a:prstGeom prst="rect">
              <a:avLst/>
            </a:prstGeom>
          </p:spPr>
        </p:pic>
        <p:sp>
          <p:nvSpPr>
            <p:cNvPr id="6" name="Freeform 5"/>
            <p:cNvSpPr/>
            <p:nvPr/>
          </p:nvSpPr>
          <p:spPr>
            <a:xfrm>
              <a:off x="9740115" y="133815"/>
              <a:ext cx="47075" cy="873512"/>
            </a:xfrm>
            <a:custGeom>
              <a:avLst/>
              <a:gdLst>
                <a:gd name="connsiteX0" fmla="*/ 17202 w 47075"/>
                <a:gd name="connsiteY0" fmla="*/ 0 h 873512"/>
                <a:gd name="connsiteX1" fmla="*/ 6051 w 47075"/>
                <a:gd name="connsiteY1" fmla="*/ 208156 h 873512"/>
                <a:gd name="connsiteX2" fmla="*/ 9768 w 47075"/>
                <a:gd name="connsiteY2" fmla="*/ 405161 h 873512"/>
                <a:gd name="connsiteX3" fmla="*/ 20919 w 47075"/>
                <a:gd name="connsiteY3" fmla="*/ 680224 h 873512"/>
                <a:gd name="connsiteX4" fmla="*/ 28353 w 47075"/>
                <a:gd name="connsiteY4" fmla="*/ 758283 h 873512"/>
                <a:gd name="connsiteX5" fmla="*/ 32070 w 47075"/>
                <a:gd name="connsiteY5" fmla="*/ 780585 h 873512"/>
                <a:gd name="connsiteX6" fmla="*/ 35787 w 47075"/>
                <a:gd name="connsiteY6" fmla="*/ 806605 h 873512"/>
                <a:gd name="connsiteX7" fmla="*/ 46939 w 47075"/>
                <a:gd name="connsiteY7" fmla="*/ 866078 h 873512"/>
                <a:gd name="connsiteX8" fmla="*/ 46939 w 47075"/>
                <a:gd name="connsiteY8" fmla="*/ 873512 h 87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075" h="873512">
                  <a:moveTo>
                    <a:pt x="17202" y="0"/>
                  </a:moveTo>
                  <a:cubicBezTo>
                    <a:pt x="-13299" y="76252"/>
                    <a:pt x="6051" y="21534"/>
                    <a:pt x="6051" y="208156"/>
                  </a:cubicBezTo>
                  <a:cubicBezTo>
                    <a:pt x="6051" y="273836"/>
                    <a:pt x="8009" y="339505"/>
                    <a:pt x="9768" y="405161"/>
                  </a:cubicBezTo>
                  <a:cubicBezTo>
                    <a:pt x="13061" y="528110"/>
                    <a:pt x="13552" y="580764"/>
                    <a:pt x="20919" y="680224"/>
                  </a:cubicBezTo>
                  <a:cubicBezTo>
                    <a:pt x="22622" y="703216"/>
                    <a:pt x="25204" y="734662"/>
                    <a:pt x="28353" y="758283"/>
                  </a:cubicBezTo>
                  <a:cubicBezTo>
                    <a:pt x="29349" y="765753"/>
                    <a:pt x="30924" y="773136"/>
                    <a:pt x="32070" y="780585"/>
                  </a:cubicBezTo>
                  <a:cubicBezTo>
                    <a:pt x="33402" y="789245"/>
                    <a:pt x="34264" y="797977"/>
                    <a:pt x="35787" y="806605"/>
                  </a:cubicBezTo>
                  <a:cubicBezTo>
                    <a:pt x="38923" y="824377"/>
                    <a:pt x="44591" y="847290"/>
                    <a:pt x="46939" y="866078"/>
                  </a:cubicBezTo>
                  <a:cubicBezTo>
                    <a:pt x="47246" y="868537"/>
                    <a:pt x="46939" y="871034"/>
                    <a:pt x="46939" y="873512"/>
                  </a:cubicBezTo>
                </a:path>
              </a:pathLst>
            </a:custGeom>
            <a:noFill/>
            <a:ln>
              <a:solidFill>
                <a:srgbClr val="0403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07326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"/>
          <a:stretch/>
        </p:blipFill>
        <p:spPr>
          <a:xfrm>
            <a:off x="1505305" y="353122"/>
            <a:ext cx="9290787" cy="611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6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Poglavje 10: Nihanje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813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04" y="65314"/>
            <a:ext cx="10451595" cy="645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4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18" y="0"/>
            <a:ext cx="9699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4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Poglavje 1: Kinematika</a:t>
            </a:r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l-SI" sz="2800" dirty="0" smtClean="0"/>
              <a:t>Podpoglavje 1.2: Gibanje v 2D</a:t>
            </a:r>
          </a:p>
        </p:txBody>
      </p:sp>
    </p:spTree>
    <p:extLst>
      <p:ext uri="{BB962C8B-B14F-4D97-AF65-F5344CB8AC3E}">
        <p14:creationId xmlns:p14="http://schemas.microsoft.com/office/powerpoint/2010/main" val="55872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914401" y="639336"/>
            <a:ext cx="10148249" cy="5798635"/>
            <a:chOff x="914401" y="639336"/>
            <a:chExt cx="10148249" cy="579863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143"/>
            <a:stretch/>
          </p:blipFill>
          <p:spPr>
            <a:xfrm>
              <a:off x="1254973" y="910683"/>
              <a:ext cx="9807677" cy="527081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914401" y="5571893"/>
              <a:ext cx="6501161" cy="8660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847386" y="5177883"/>
              <a:ext cx="453483" cy="3940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787913" y="4783873"/>
              <a:ext cx="1780478" cy="3940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871998" y="4752124"/>
              <a:ext cx="17349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dirty="0" smtClean="0"/>
                <a:t>Poseben primer:</a:t>
              </a:r>
              <a:endParaRPr lang="en-GB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062975" y="639336"/>
              <a:ext cx="237893" cy="37876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843562" y="843776"/>
              <a:ext cx="1122555" cy="5055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871998" y="911871"/>
              <a:ext cx="11769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b="1" dirty="0" smtClean="0"/>
                <a:t>PRIMER 2:</a:t>
              </a:r>
              <a:endParaRPr lang="en-GB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3841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Poglavje 9: Hidrostatika in hidrodinamika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543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631" y="817135"/>
            <a:ext cx="10058400" cy="47839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175645" y="190826"/>
                <a:ext cx="3811916" cy="76989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sl-SI" dirty="0" smtClean="0"/>
                  <a:t>Enote </a:t>
                </a:r>
                <a14:m>
                  <m:oMath xmlns:m="http://schemas.openxmlformats.org/officeDocument/2006/math">
                    <m:r>
                      <a:rPr lang="sl-SI" i="1">
                        <a:solidFill>
                          <a:srgbClr val="453173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sl-SI" dirty="0" smtClean="0"/>
                  <a:t> so paskali (Pa): </a:t>
                </a:r>
                <a14:m>
                  <m:oMath xmlns:m="http://schemas.openxmlformats.org/officeDocument/2006/math">
                    <m:r>
                      <a:rPr lang="sl-SI" b="0" i="0" smtClean="0"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sty m:val="p"/>
                      </m:rPr>
                      <a:rPr lang="sl-SI" i="0">
                        <a:latin typeface="Cambria Math" panose="02040503050406030204" pitchFamily="18" charset="0"/>
                      </a:rPr>
                      <m:t>Pa</m:t>
                    </m:r>
                    <m:r>
                      <a:rPr lang="sl-SI" b="0" i="0" smtClean="0">
                        <a:latin typeface="Cambria Math" panose="02040503050406030204" pitchFamily="18" charset="0"/>
                      </a:rPr>
                      <m:t>=1 </m:t>
                    </m:r>
                    <m:f>
                      <m:fPr>
                        <m:ctrlPr>
                          <a:rPr lang="sl-SI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sl-SI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num>
                      <m:den>
                        <m:sSup>
                          <m:sSupPr>
                            <m:ctrlPr>
                              <a:rPr lang="sl-SI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sl-SI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sl-SI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sl-SI" dirty="0" smtClean="0"/>
              </a:p>
              <a:p>
                <a:r>
                  <a:rPr lang="sl-SI" dirty="0" smtClean="0"/>
                  <a:t>Običajen zračni tlak je: </a:t>
                </a:r>
                <a14:m>
                  <m:oMath xmlns:m="http://schemas.openxmlformats.org/officeDocument/2006/math">
                    <m:r>
                      <a:rPr lang="sl-SI"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sty m:val="p"/>
                      </m:rPr>
                      <a:rPr lang="sl-SI" b="0" i="0" smtClean="0">
                        <a:latin typeface="Cambria Math" panose="02040503050406030204" pitchFamily="18" charset="0"/>
                      </a:rPr>
                      <m:t>bar</m:t>
                    </m:r>
                    <m:r>
                      <a:rPr lang="sl-SI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sl-SI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sl-SI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sl-SI" b="0" i="0" smtClean="0">
                        <a:latin typeface="Cambria Math" panose="02040503050406030204" pitchFamily="18" charset="0"/>
                      </a:rPr>
                      <m:t>Pa</m:t>
                    </m:r>
                  </m:oMath>
                </a14:m>
                <a:endParaRPr lang="sl-SI" dirty="0" smtClean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5645" y="190826"/>
                <a:ext cx="3811916" cy="769891"/>
              </a:xfrm>
              <a:prstGeom prst="rect">
                <a:avLst/>
              </a:prstGeom>
              <a:blipFill>
                <a:blip r:embed="rId3"/>
                <a:stretch>
                  <a:fillRect l="-1116" b="-1085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889860" y="5842445"/>
                <a:ext cx="3461942" cy="76296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sl-SI" dirty="0" smtClean="0"/>
                  <a:t>Oziroma, če na steno škatle pritiska sila </a:t>
                </a:r>
                <a14:m>
                  <m:oMath xmlns:m="http://schemas.openxmlformats.org/officeDocument/2006/math">
                    <m:r>
                      <a:rPr lang="sl-SI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sl-SI" dirty="0" smtClean="0"/>
                  <a:t>, je tlak v škatli: </a:t>
                </a:r>
                <a14:m>
                  <m:oMath xmlns:m="http://schemas.openxmlformats.org/officeDocument/2006/math">
                    <m:r>
                      <a:rPr lang="sl-SI" b="0" i="1" smtClean="0">
                        <a:solidFill>
                          <a:srgbClr val="453173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sl-SI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sl-SI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l-SI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num>
                      <m:den>
                        <m:r>
                          <a:rPr lang="sl-SI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den>
                    </m:f>
                  </m:oMath>
                </a14:m>
                <a:r>
                  <a:rPr lang="sl-SI" dirty="0" smtClean="0"/>
                  <a:t> </a:t>
                </a:r>
                <a:endParaRPr lang="en-GB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9860" y="5842445"/>
                <a:ext cx="3461942" cy="762966"/>
              </a:xfrm>
              <a:prstGeom prst="rect">
                <a:avLst/>
              </a:prstGeom>
              <a:blipFill>
                <a:blip r:embed="rId4"/>
                <a:stretch>
                  <a:fillRect l="-1228" t="-3125" r="-2632" b="-312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180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707" y="0"/>
            <a:ext cx="795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6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896123" y="0"/>
            <a:ext cx="8399754" cy="6858000"/>
            <a:chOff x="1896123" y="0"/>
            <a:chExt cx="8399754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6123" y="0"/>
              <a:ext cx="8399754" cy="68580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866052" y="1687354"/>
              <a:ext cx="2872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b="1" i="1" dirty="0" smtClean="0">
                  <a:solidFill>
                    <a:srgbClr val="0F01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en-GB" sz="1100" b="1" i="1" dirty="0">
                <a:solidFill>
                  <a:srgbClr val="0F015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906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863" y="153730"/>
            <a:ext cx="9628734" cy="21831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863" y="2336894"/>
            <a:ext cx="6440695" cy="44013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83927" y="5386646"/>
            <a:ext cx="2167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10029"/>
                </a:solidFill>
              </a:rPr>
              <a:t>… </a:t>
            </a:r>
            <a:r>
              <a:rPr lang="en-GB" dirty="0" err="1" smtClean="0">
                <a:solidFill>
                  <a:srgbClr val="010029"/>
                </a:solidFill>
              </a:rPr>
              <a:t>Avogadrovo</a:t>
            </a:r>
            <a:r>
              <a:rPr lang="en-GB" dirty="0" smtClean="0">
                <a:solidFill>
                  <a:srgbClr val="010029"/>
                </a:solidFill>
              </a:rPr>
              <a:t> </a:t>
            </a:r>
            <a:r>
              <a:rPr lang="en-GB" dirty="0" err="1" smtClean="0">
                <a:solidFill>
                  <a:srgbClr val="010029"/>
                </a:solidFill>
              </a:rPr>
              <a:t>število</a:t>
            </a:r>
            <a:endParaRPr lang="en-GB" dirty="0">
              <a:solidFill>
                <a:srgbClr val="0100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61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354478" y="1361618"/>
            <a:ext cx="6340559" cy="4154730"/>
            <a:chOff x="4500473" y="1369604"/>
            <a:chExt cx="6340559" cy="415473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0473" y="1369604"/>
              <a:ext cx="3210473" cy="41547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8293488" y="3633374"/>
                  <a:ext cx="2547544" cy="9233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sl-SI" dirty="0" smtClean="0"/>
                    <a:t>Velja ne glede na obliko potopljenega dela telesa; le volumen </a:t>
                  </a:r>
                  <a14:m>
                    <m:oMath xmlns:m="http://schemas.openxmlformats.org/officeDocument/2006/math">
                      <m:r>
                        <a:rPr lang="sl-SI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a14:m>
                  <a:r>
                    <a:rPr lang="sl-SI" dirty="0" smtClean="0"/>
                    <a:t> vpliva!</a:t>
                  </a:r>
                  <a:endParaRPr lang="en-GB" dirty="0"/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93488" y="3633374"/>
                  <a:ext cx="2547544" cy="923330"/>
                </a:xfrm>
                <a:prstGeom prst="rect">
                  <a:avLst/>
                </a:prstGeom>
                <a:blipFill>
                  <a:blip r:embed="rId3"/>
                  <a:stretch>
                    <a:fillRect l="-1914" t="-3974" r="-3349" b="-99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" name="Straight Arrow Connector 4"/>
            <p:cNvCxnSpPr/>
            <p:nvPr/>
          </p:nvCxnSpPr>
          <p:spPr>
            <a:xfrm flipV="1">
              <a:off x="7574746" y="3836482"/>
              <a:ext cx="718742" cy="481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061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468" y="0"/>
            <a:ext cx="9295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5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363097" y="0"/>
            <a:ext cx="5197581" cy="6858000"/>
            <a:chOff x="3497209" y="0"/>
            <a:chExt cx="5197581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7209" y="0"/>
              <a:ext cx="5197581" cy="68580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860800" y="800608"/>
              <a:ext cx="13234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sz="1400" dirty="0" smtClean="0"/>
                <a:t>(mala hitrost </a:t>
              </a:r>
              <a:r>
                <a:rPr lang="sl-SI" sz="1400" i="1" dirty="0" smtClean="0"/>
                <a:t>v</a:t>
              </a:r>
              <a:r>
                <a:rPr lang="sl-SI" sz="1400" dirty="0" smtClean="0"/>
                <a:t>)</a:t>
              </a:r>
              <a:endParaRPr lang="en-GB" sz="1400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870960" y="5281168"/>
              <a:ext cx="13917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sz="1400" dirty="0" smtClean="0"/>
                <a:t>(velika hitrost </a:t>
              </a:r>
              <a:r>
                <a:rPr lang="sl-SI" sz="1400" i="1" dirty="0" smtClean="0"/>
                <a:t>v</a:t>
              </a:r>
              <a:r>
                <a:rPr lang="sl-SI" sz="1400" dirty="0" smtClean="0"/>
                <a:t>)</a:t>
              </a:r>
              <a:endParaRPr lang="en-GB" sz="14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726821" y="6504924"/>
            <a:ext cx="346517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300" dirty="0">
                <a:hlinkClick r:id="rId3"/>
              </a:rPr>
              <a:t>https://en.wikipedia.org/wiki/Reynolds_number</a:t>
            </a:r>
            <a:endParaRPr lang="en-GB" sz="1300" dirty="0"/>
          </a:p>
        </p:txBody>
      </p:sp>
    </p:spTree>
    <p:extLst>
      <p:ext uri="{BB962C8B-B14F-4D97-AF65-F5344CB8AC3E}">
        <p14:creationId xmlns:p14="http://schemas.microsoft.com/office/powerpoint/2010/main" val="336736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Poglavje 16: Valovanje</a:t>
            </a:r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l-SI" sz="2800" dirty="0" smtClean="0"/>
              <a:t>Podpoglavje 16.1: Mehansko valovanje</a:t>
            </a:r>
          </a:p>
        </p:txBody>
      </p:sp>
    </p:spTree>
    <p:extLst>
      <p:ext uri="{BB962C8B-B14F-4D97-AF65-F5344CB8AC3E}">
        <p14:creationId xmlns:p14="http://schemas.microsoft.com/office/powerpoint/2010/main" val="124768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50" y="1356399"/>
            <a:ext cx="11647033" cy="451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76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866" y="289249"/>
            <a:ext cx="10058400" cy="63674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17022" y="261256"/>
            <a:ext cx="989044" cy="1017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65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963" y="0"/>
            <a:ext cx="8794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7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373" y="279918"/>
            <a:ext cx="10058400" cy="61765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021078" y="102637"/>
            <a:ext cx="1212979" cy="606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14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073" y="0"/>
            <a:ext cx="9187853" cy="6858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0039" y="5786012"/>
            <a:ext cx="3412463" cy="976657"/>
            <a:chOff x="70039" y="5786012"/>
            <a:chExt cx="3412463" cy="97665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17" y="6272525"/>
              <a:ext cx="3244603" cy="42672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238" y="5865656"/>
              <a:ext cx="2767571" cy="17224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1128409" y="6037898"/>
                  <a:ext cx="18755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⇕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8409" y="6037898"/>
                  <a:ext cx="187551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8710" r="-35484" b="-1956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 6"/>
            <p:cNvSpPr/>
            <p:nvPr/>
          </p:nvSpPr>
          <p:spPr>
            <a:xfrm>
              <a:off x="70039" y="5786012"/>
              <a:ext cx="3412463" cy="976657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Arc 9"/>
          <p:cNvSpPr/>
          <p:nvPr/>
        </p:nvSpPr>
        <p:spPr>
          <a:xfrm flipH="1">
            <a:off x="341794" y="2287946"/>
            <a:ext cx="3487012" cy="6930959"/>
          </a:xfrm>
          <a:prstGeom prst="arc">
            <a:avLst>
              <a:gd name="adj1" fmla="val 16466514"/>
              <a:gd name="adj2" fmla="val 21491902"/>
            </a:avLst>
          </a:prstGeom>
          <a:ln w="19050">
            <a:solidFill>
              <a:schemeClr val="accent2"/>
            </a:solidFill>
            <a:headEnd type="stealth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96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955" y="0"/>
            <a:ext cx="7576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5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83" y="115330"/>
            <a:ext cx="10058400" cy="661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7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356882" y="0"/>
            <a:ext cx="7560615" cy="6858000"/>
            <a:chOff x="2356882" y="0"/>
            <a:chExt cx="7560615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6882" y="0"/>
              <a:ext cx="7560615" cy="6858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015224" y="115797"/>
              <a:ext cx="3953083" cy="7347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6562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927" y="0"/>
            <a:ext cx="74101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9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57" y="222420"/>
            <a:ext cx="10454617" cy="633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1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25" y="370703"/>
            <a:ext cx="10058400" cy="586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09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943" y="59656"/>
            <a:ext cx="9884532" cy="679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7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588" y="403654"/>
            <a:ext cx="5229196" cy="593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9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Poglavje 11: Elektrostatika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73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145" y="0"/>
            <a:ext cx="853371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5872"/>
            <a:ext cx="3796593" cy="180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7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774" y="0"/>
            <a:ext cx="83024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65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72415" y="178253"/>
            <a:ext cx="9872393" cy="6601689"/>
            <a:chOff x="1072415" y="178253"/>
            <a:chExt cx="9872393" cy="660168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116" y="178253"/>
              <a:ext cx="9765692" cy="652525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072415" y="6367346"/>
              <a:ext cx="1432892" cy="4125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274420" y="6646126"/>
              <a:ext cx="3635296" cy="573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36383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42693" y="157483"/>
            <a:ext cx="10322371" cy="6585470"/>
            <a:chOff x="542693" y="157483"/>
            <a:chExt cx="10322371" cy="65854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859" y="223193"/>
              <a:ext cx="9606205" cy="6435376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178765" y="4590661"/>
              <a:ext cx="2264231" cy="21522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999141" y="157483"/>
              <a:ext cx="2271132" cy="403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42693" y="157483"/>
              <a:ext cx="1754458" cy="5301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6020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4" t="10618" b="45997"/>
          <a:stretch/>
        </p:blipFill>
        <p:spPr>
          <a:xfrm>
            <a:off x="5125844" y="620752"/>
            <a:ext cx="1808605" cy="586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5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35" y="1130840"/>
            <a:ext cx="10195581" cy="455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5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4" b="16890"/>
          <a:stretch/>
        </p:blipFill>
        <p:spPr>
          <a:xfrm>
            <a:off x="2697314" y="296560"/>
            <a:ext cx="7171616" cy="52988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09103" y="5132173"/>
            <a:ext cx="2042983" cy="7661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4852086" y="5212385"/>
            <a:ext cx="2042983" cy="7661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6133070" y="5375082"/>
            <a:ext cx="2042983" cy="7661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6720016" y="5482173"/>
            <a:ext cx="2042983" cy="7661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643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80" b="-304"/>
          <a:stretch/>
        </p:blipFill>
        <p:spPr>
          <a:xfrm>
            <a:off x="959131" y="1845276"/>
            <a:ext cx="10307788" cy="325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8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260" y="65314"/>
            <a:ext cx="10058398" cy="664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Poglavje </a:t>
            </a:r>
            <a:r>
              <a:rPr lang="sl-SI" dirty="0" smtClean="0"/>
              <a:t>12: Kondenzatorji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274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545888" y="198502"/>
            <a:ext cx="7136497" cy="6420215"/>
            <a:chOff x="2678348" y="296779"/>
            <a:chExt cx="6786928" cy="622032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0" b="36260"/>
            <a:stretch/>
          </p:blipFill>
          <p:spPr>
            <a:xfrm>
              <a:off x="2678350" y="296780"/>
              <a:ext cx="6786925" cy="622032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8767012" y="296779"/>
              <a:ext cx="698264" cy="733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678348" y="296779"/>
              <a:ext cx="1011335" cy="733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82" b="76678"/>
          <a:stretch/>
        </p:blipFill>
        <p:spPr>
          <a:xfrm>
            <a:off x="10451506" y="198502"/>
            <a:ext cx="1443816" cy="220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18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Poglavje 13: Električni tok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24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" t="28931" b="15482"/>
          <a:stretch/>
        </p:blipFill>
        <p:spPr>
          <a:xfrm>
            <a:off x="4917232" y="700032"/>
            <a:ext cx="6616665" cy="52593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" t="547" r="58094" b="72658"/>
          <a:stretch/>
        </p:blipFill>
        <p:spPr>
          <a:xfrm>
            <a:off x="1130794" y="1037013"/>
            <a:ext cx="3242068" cy="309644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520890" y="4488025"/>
            <a:ext cx="2566718" cy="1727928"/>
            <a:chOff x="2081381" y="4663960"/>
            <a:chExt cx="2118194" cy="144002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780" r="68048"/>
            <a:stretch/>
          </p:blipFill>
          <p:spPr>
            <a:xfrm>
              <a:off x="2081381" y="4663961"/>
              <a:ext cx="2118194" cy="144002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081381" y="4663960"/>
              <a:ext cx="670447" cy="1226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51097" y="971699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1.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37535" y="700032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2.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1345" y="4651723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3.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541384" y="700031"/>
            <a:ext cx="0" cy="5439512"/>
          </a:xfrm>
          <a:prstGeom prst="line">
            <a:avLst/>
          </a:prstGeom>
          <a:ln w="19050">
            <a:solidFill>
              <a:srgbClr val="FF0000">
                <a:alpha val="75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338997" y="2369976"/>
            <a:ext cx="479056" cy="933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087608" y="5021055"/>
            <a:ext cx="764310" cy="15743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10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" t="995" b="2625"/>
          <a:stretch/>
        </p:blipFill>
        <p:spPr>
          <a:xfrm>
            <a:off x="2463281" y="0"/>
            <a:ext cx="7809723" cy="680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4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810597" y="660098"/>
            <a:ext cx="4427416" cy="5055763"/>
            <a:chOff x="7489767" y="793102"/>
            <a:chExt cx="4427416" cy="505576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8"/>
            <a:stretch/>
          </p:blipFill>
          <p:spPr>
            <a:xfrm>
              <a:off x="7489767" y="877149"/>
              <a:ext cx="4427416" cy="4971716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7489767" y="793102"/>
              <a:ext cx="2512650" cy="3508310"/>
              <a:chOff x="7489767" y="793102"/>
              <a:chExt cx="2512650" cy="3508310"/>
            </a:xfrm>
            <a:solidFill>
              <a:schemeClr val="bg1"/>
            </a:solidFill>
          </p:grpSpPr>
          <p:sp>
            <p:nvSpPr>
              <p:cNvPr id="5" name="Rectangle 4"/>
              <p:cNvSpPr/>
              <p:nvPr/>
            </p:nvSpPr>
            <p:spPr>
              <a:xfrm>
                <a:off x="7489767" y="793102"/>
                <a:ext cx="581213" cy="35083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ight Triangle 5"/>
              <p:cNvSpPr/>
              <p:nvPr/>
            </p:nvSpPr>
            <p:spPr>
              <a:xfrm flipV="1">
                <a:off x="8070980" y="793102"/>
                <a:ext cx="1931437" cy="350831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19" b="36150"/>
          <a:stretch/>
        </p:blipFill>
        <p:spPr>
          <a:xfrm>
            <a:off x="1413163" y="1583019"/>
            <a:ext cx="2834640" cy="395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4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Poglavje 14: Magnetno polje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345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136081" y="0"/>
            <a:ext cx="8125112" cy="6858000"/>
            <a:chOff x="2136081" y="0"/>
            <a:chExt cx="8125112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6081" y="0"/>
              <a:ext cx="8125112" cy="68580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6591128" y="4454839"/>
              <a:ext cx="6303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sz="1400" b="1" dirty="0" smtClean="0">
                  <a:solidFill>
                    <a:srgbClr val="01055D"/>
                  </a:solidFill>
                </a:rPr>
                <a:t>DELO:</a:t>
              </a:r>
              <a:endParaRPr lang="en-GB" sz="1400" b="1" dirty="0">
                <a:solidFill>
                  <a:srgbClr val="01055D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6966956" y="5616803"/>
                  <a:ext cx="163031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sl-SI" sz="1200" b="1" dirty="0" smtClean="0">
                      <a:solidFill>
                        <a:srgbClr val="01055D"/>
                      </a:solidFill>
                    </a:rPr>
                    <a:t>RAZEN MAGNETNE </a:t>
                  </a:r>
                  <a14:m>
                    <m:oMath xmlns:m="http://schemas.openxmlformats.org/officeDocument/2006/math">
                      <m:r>
                        <a:rPr lang="sl-SI" sz="1200" b="1" i="1" dirty="0" smtClean="0">
                          <a:solidFill>
                            <a:srgbClr val="01055D"/>
                          </a:solidFill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sl-SI" sz="1200" b="1" i="1" baseline="-25000" dirty="0" err="1" smtClean="0">
                          <a:solidFill>
                            <a:srgbClr val="01055D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</m:oMath>
                  </a14:m>
                  <a:endParaRPr lang="en-GB" sz="1200" b="1" dirty="0">
                    <a:solidFill>
                      <a:srgbClr val="01055D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66956" y="5616803"/>
                  <a:ext cx="1630318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375" b="-1521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8857130" y="5918153"/>
                  <a:ext cx="33534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sl-SI" sz="1200" b="1" i="1" dirty="0" smtClean="0">
                            <a:solidFill>
                              <a:srgbClr val="01055D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GB" sz="1200" b="1" dirty="0">
                    <a:solidFill>
                      <a:srgbClr val="01055D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57130" y="5918153"/>
                  <a:ext cx="335348" cy="27699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" name="Group 4"/>
            <p:cNvGrpSpPr/>
            <p:nvPr/>
          </p:nvGrpSpPr>
          <p:grpSpPr>
            <a:xfrm>
              <a:off x="2253652" y="3928278"/>
              <a:ext cx="956428" cy="377608"/>
              <a:chOff x="2253652" y="3928278"/>
              <a:chExt cx="956428" cy="377608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72" t="50513" r="51712" b="46912"/>
              <a:stretch/>
            </p:blipFill>
            <p:spPr>
              <a:xfrm>
                <a:off x="2412195" y="3997094"/>
                <a:ext cx="653734" cy="264804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2253652" y="3928278"/>
                <a:ext cx="2551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l-SI" dirty="0" smtClean="0">
                    <a:solidFill>
                      <a:srgbClr val="01055D"/>
                    </a:solidFill>
                  </a:rPr>
                  <a:t>(</a:t>
                </a:r>
                <a:endParaRPr lang="en-GB" dirty="0">
                  <a:solidFill>
                    <a:srgbClr val="01055D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954882" y="3936554"/>
                <a:ext cx="2551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l-SI" dirty="0" smtClean="0">
                    <a:solidFill>
                      <a:srgbClr val="01055D"/>
                    </a:solidFill>
                  </a:rPr>
                  <a:t>)</a:t>
                </a:r>
                <a:endParaRPr lang="en-GB" dirty="0">
                  <a:solidFill>
                    <a:srgbClr val="01055D"/>
                  </a:solidFill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6966956" y="5221393"/>
              <a:ext cx="4340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sz="1200" b="1" dirty="0" smtClean="0">
                  <a:solidFill>
                    <a:srgbClr val="01055D"/>
                  </a:solidFill>
                </a:rPr>
                <a:t>npr.</a:t>
              </a:r>
              <a:endParaRPr lang="en-GB" sz="1200" b="1" dirty="0">
                <a:solidFill>
                  <a:srgbClr val="01055D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4170" y="1639858"/>
                <a:ext cx="2654855" cy="62222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sl-SI" sz="1400" b="1" u="sng" dirty="0" smtClean="0">
                    <a:solidFill>
                      <a:srgbClr val="01055D"/>
                    </a:solidFill>
                  </a:rPr>
                  <a:t>ENOTE MAG. POLJA:</a:t>
                </a:r>
                <a:endParaRPr lang="sl-SI" sz="1400" b="1" dirty="0">
                  <a:solidFill>
                    <a:srgbClr val="FF0000"/>
                  </a:solidFill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sl-SI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l-SI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d>
                    <m:r>
                      <a:rPr lang="sl-SI" sz="1400" b="1" i="1" smtClean="0">
                        <a:solidFill>
                          <a:srgbClr val="01055D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sl-SI" sz="1400" b="1" i="0" smtClean="0">
                        <a:solidFill>
                          <a:srgbClr val="01055D"/>
                        </a:solidFill>
                        <a:latin typeface="Cambria Math" panose="02040503050406030204" pitchFamily="18" charset="0"/>
                      </a:rPr>
                      <m:t>𝐓</m:t>
                    </m:r>
                    <m:r>
                      <a:rPr lang="sl-SI" sz="1400" b="1" i="1" smtClean="0">
                        <a:solidFill>
                          <a:srgbClr val="01055D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sl-SI" sz="1400" b="1" i="1" smtClean="0">
                            <a:solidFill>
                              <a:srgbClr val="01055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l-SI" sz="1400" b="1" i="0" smtClean="0">
                            <a:solidFill>
                              <a:srgbClr val="01055D"/>
                            </a:solidFill>
                            <a:latin typeface="Cambria Math" panose="02040503050406030204" pitchFamily="18" charset="0"/>
                          </a:rPr>
                          <m:t>𝐍</m:t>
                        </m:r>
                      </m:num>
                      <m:den>
                        <m:r>
                          <a:rPr lang="sl-SI" sz="1400" b="1" i="0" smtClean="0">
                            <a:solidFill>
                              <a:srgbClr val="01055D"/>
                            </a:solidFill>
                            <a:latin typeface="Cambria Math" panose="02040503050406030204" pitchFamily="18" charset="0"/>
                          </a:rPr>
                          <m:t>𝐀𝐦</m:t>
                        </m:r>
                      </m:den>
                    </m:f>
                    <m:r>
                      <a:rPr lang="sl-SI" sz="1400" b="1" i="1" smtClean="0">
                        <a:solidFill>
                          <a:srgbClr val="01055D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sl-SI" sz="1400" b="1" i="1">
                            <a:solidFill>
                              <a:srgbClr val="01055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l-SI" sz="1400" b="1" i="0" smtClean="0">
                            <a:solidFill>
                              <a:srgbClr val="01055D"/>
                            </a:solidFill>
                            <a:latin typeface="Cambria Math" panose="02040503050406030204" pitchFamily="18" charset="0"/>
                          </a:rPr>
                          <m:t>𝐤𝐠</m:t>
                        </m:r>
                      </m:num>
                      <m:den>
                        <m:r>
                          <a:rPr lang="sl-SI" sz="1400" b="1" i="0">
                            <a:solidFill>
                              <a:srgbClr val="01055D"/>
                            </a:solidFill>
                            <a:latin typeface="Cambria Math" panose="02040503050406030204" pitchFamily="18" charset="0"/>
                          </a:rPr>
                          <m:t>𝐀</m:t>
                        </m:r>
                        <m:sSup>
                          <m:sSupPr>
                            <m:ctrlPr>
                              <a:rPr lang="sl-SI" sz="1400" b="1" i="1" smtClean="0">
                                <a:solidFill>
                                  <a:srgbClr val="01055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l-SI" sz="1400" b="1" i="0">
                                <a:solidFill>
                                  <a:srgbClr val="01055D"/>
                                </a:solidFill>
                                <a:latin typeface="Cambria Math" panose="02040503050406030204" pitchFamily="18" charset="0"/>
                              </a:rPr>
                              <m:t>𝐬</m:t>
                            </m:r>
                          </m:e>
                          <m:sup>
                            <m:r>
                              <a:rPr lang="sl-SI" sz="1400" b="1" i="1" smtClean="0">
                                <a:solidFill>
                                  <a:srgbClr val="01055D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  <m:r>
                      <a:rPr lang="sl-SI" sz="1400" b="1" i="1" smtClean="0">
                        <a:solidFill>
                          <a:srgbClr val="01055D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sl-SI" sz="1400" b="1" i="1">
                            <a:solidFill>
                              <a:srgbClr val="01055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l-SI" sz="1400" b="1" i="0" smtClean="0">
                            <a:solidFill>
                              <a:srgbClr val="01055D"/>
                            </a:solidFill>
                            <a:latin typeface="Cambria Math" panose="02040503050406030204" pitchFamily="18" charset="0"/>
                          </a:rPr>
                          <m:t>𝐕𝐬</m:t>
                        </m:r>
                      </m:num>
                      <m:den>
                        <m:sSup>
                          <m:sSupPr>
                            <m:ctrlPr>
                              <a:rPr lang="sl-SI" sz="1400" b="1" i="1">
                                <a:solidFill>
                                  <a:srgbClr val="01055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l-SI" sz="1400" b="1" i="0" smtClean="0">
                                <a:solidFill>
                                  <a:srgbClr val="01055D"/>
                                </a:solidFill>
                                <a:latin typeface="Cambria Math" panose="02040503050406030204" pitchFamily="18" charset="0"/>
                              </a:rPr>
                              <m:t>𝐦</m:t>
                            </m:r>
                          </m:e>
                          <m:sup>
                            <m:r>
                              <a:rPr lang="sl-SI" sz="1400" b="1" i="1">
                                <a:solidFill>
                                  <a:srgbClr val="01055D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sl-SI" sz="1400" b="1" dirty="0" smtClean="0">
                    <a:solidFill>
                      <a:srgbClr val="01055D"/>
                    </a:solidFill>
                  </a:rPr>
                  <a:t> … tesla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70" y="1639858"/>
                <a:ext cx="2654855" cy="622222"/>
              </a:xfrm>
              <a:prstGeom prst="rect">
                <a:avLst/>
              </a:prstGeom>
              <a:blipFill>
                <a:blip r:embed="rId6"/>
                <a:stretch>
                  <a:fillRect l="-457" t="-962" r="-228" b="-192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810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7" y="1640463"/>
            <a:ext cx="11959874" cy="345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8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02636" y="1683143"/>
            <a:ext cx="12009793" cy="3411371"/>
            <a:chOff x="102636" y="1683143"/>
            <a:chExt cx="12009793" cy="341137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12"/>
            <a:stretch/>
          </p:blipFill>
          <p:spPr>
            <a:xfrm>
              <a:off x="102636" y="1714408"/>
              <a:ext cx="11981339" cy="338010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65887" y="1683143"/>
              <a:ext cx="4661012" cy="178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128449" y="1687189"/>
              <a:ext cx="3955525" cy="1416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283465" y="1831743"/>
              <a:ext cx="331775" cy="2762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331935" y="2356377"/>
              <a:ext cx="179375" cy="103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496393" y="1866257"/>
              <a:ext cx="712099" cy="1162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984060" y="3887917"/>
              <a:ext cx="500357" cy="5384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081756" y="4596276"/>
              <a:ext cx="639947" cy="849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852442" y="4198417"/>
              <a:ext cx="226577" cy="102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04962" y="4198417"/>
              <a:ext cx="226577" cy="102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093305" y="2408729"/>
              <a:ext cx="493612" cy="330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43044" y="4377792"/>
              <a:ext cx="6569385" cy="6864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515600" y="3467438"/>
              <a:ext cx="1568374" cy="9589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8461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Poglavje 2: Newtonovi zakoni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604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83" y="251927"/>
            <a:ext cx="10835215" cy="628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7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21133" y="401216"/>
            <a:ext cx="10058400" cy="5875370"/>
            <a:chOff x="1221133" y="401216"/>
            <a:chExt cx="10058400" cy="5875370"/>
          </a:xfrm>
        </p:grpSpPr>
        <p:grpSp>
          <p:nvGrpSpPr>
            <p:cNvPr id="11" name="Group 10"/>
            <p:cNvGrpSpPr/>
            <p:nvPr/>
          </p:nvGrpSpPr>
          <p:grpSpPr>
            <a:xfrm>
              <a:off x="1221133" y="401216"/>
              <a:ext cx="10058400" cy="5872439"/>
              <a:chOff x="1221133" y="401216"/>
              <a:chExt cx="10058400" cy="587243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1133" y="401216"/>
                <a:ext cx="10058400" cy="5872439"/>
              </a:xfrm>
              <a:prstGeom prst="rect">
                <a:avLst/>
              </a:prstGeom>
            </p:spPr>
          </p:pic>
          <p:grpSp>
            <p:nvGrpSpPr>
              <p:cNvPr id="10" name="Group 9"/>
              <p:cNvGrpSpPr/>
              <p:nvPr/>
            </p:nvGrpSpPr>
            <p:grpSpPr>
              <a:xfrm>
                <a:off x="10691813" y="4283869"/>
                <a:ext cx="128587" cy="45245"/>
                <a:chOff x="10691813" y="4283869"/>
                <a:chExt cx="128587" cy="45245"/>
              </a:xfrm>
            </p:grpSpPr>
            <p:cxnSp>
              <p:nvCxnSpPr>
                <p:cNvPr id="6" name="Straight Connector 5"/>
                <p:cNvCxnSpPr/>
                <p:nvPr/>
              </p:nvCxnSpPr>
              <p:spPr>
                <a:xfrm>
                  <a:off x="10691813" y="4329113"/>
                  <a:ext cx="128587" cy="0"/>
                </a:xfrm>
                <a:prstGeom prst="line">
                  <a:avLst/>
                </a:prstGeom>
                <a:ln w="12700">
                  <a:solidFill>
                    <a:srgbClr val="3B4FE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 flipH="1" flipV="1">
                  <a:off x="10765461" y="4283869"/>
                  <a:ext cx="54939" cy="45245"/>
                </a:xfrm>
                <a:prstGeom prst="line">
                  <a:avLst/>
                </a:prstGeom>
                <a:ln w="12700">
                  <a:solidFill>
                    <a:srgbClr val="3B4FE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" name="Rectangle 1"/>
            <p:cNvSpPr/>
            <p:nvPr/>
          </p:nvSpPr>
          <p:spPr>
            <a:xfrm>
              <a:off x="1440382" y="6230867"/>
              <a:ext cx="3002145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45730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64502" y="625151"/>
            <a:ext cx="11507620" cy="4814596"/>
            <a:chOff x="264502" y="625151"/>
            <a:chExt cx="11507620" cy="481459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9" t="7347" r="49240" b="54286"/>
            <a:stretch/>
          </p:blipFill>
          <p:spPr>
            <a:xfrm>
              <a:off x="264502" y="937725"/>
              <a:ext cx="5585791" cy="429208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41" t="817" r="1013" b="63039"/>
            <a:stretch/>
          </p:blipFill>
          <p:spPr>
            <a:xfrm>
              <a:off x="6774024" y="690623"/>
              <a:ext cx="4998098" cy="3909211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>
              <a:off x="6242180" y="625151"/>
              <a:ext cx="0" cy="481459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330368" y="1853076"/>
              <a:ext cx="134924" cy="1537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629992" y="4107305"/>
              <a:ext cx="498423" cy="4084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731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433663" y="0"/>
            <a:ext cx="5626361" cy="6774022"/>
            <a:chOff x="3433663" y="0"/>
            <a:chExt cx="5626361" cy="6774022"/>
          </a:xfrm>
        </p:grpSpPr>
        <p:grpSp>
          <p:nvGrpSpPr>
            <p:cNvPr id="7" name="Group 6"/>
            <p:cNvGrpSpPr/>
            <p:nvPr/>
          </p:nvGrpSpPr>
          <p:grpSpPr>
            <a:xfrm>
              <a:off x="3433664" y="0"/>
              <a:ext cx="5626360" cy="6774022"/>
              <a:chOff x="3433664" y="0"/>
              <a:chExt cx="5626360" cy="6774022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513" t="36779" r="1727" b="228"/>
              <a:stretch/>
            </p:blipFill>
            <p:spPr>
              <a:xfrm>
                <a:off x="3433664" y="25303"/>
                <a:ext cx="5626360" cy="6748719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3433665" y="25304"/>
                <a:ext cx="765112" cy="9357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7859484" y="0"/>
                <a:ext cx="789993" cy="532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3433664" y="2905041"/>
              <a:ext cx="357456" cy="7161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785805" y="2905041"/>
              <a:ext cx="2027055" cy="4234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917423" y="6356294"/>
              <a:ext cx="142601" cy="417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96715" y="6574779"/>
              <a:ext cx="1820707" cy="1992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433663" y="6720435"/>
              <a:ext cx="2121519" cy="535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433664" y="6538364"/>
              <a:ext cx="78280" cy="182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785806" y="4625946"/>
              <a:ext cx="898216" cy="378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286164" y="4375093"/>
              <a:ext cx="288615" cy="250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70147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Poglavje 15: Indukcija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054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/>
          <p:cNvGrpSpPr/>
          <p:nvPr/>
        </p:nvGrpSpPr>
        <p:grpSpPr>
          <a:xfrm>
            <a:off x="1851345" y="0"/>
            <a:ext cx="6658224" cy="6858000"/>
            <a:chOff x="1851345" y="0"/>
            <a:chExt cx="6658224" cy="6858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1345" y="0"/>
              <a:ext cx="6624412" cy="685800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3939540" y="601087"/>
              <a:ext cx="779750" cy="203492"/>
              <a:chOff x="3939540" y="601087"/>
              <a:chExt cx="779750" cy="20349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3939540" y="635302"/>
                    <a:ext cx="128240" cy="1692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sl-SI" sz="1100" b="0" i="0" smtClean="0">
                              <a:solidFill>
                                <a:srgbClr val="030132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oMath>
                      </m:oMathPara>
                    </a14:m>
                    <a:endParaRPr lang="en-GB" sz="1200" dirty="0">
                      <a:solidFill>
                        <a:srgbClr val="05099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TextBox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39540" y="635302"/>
                    <a:ext cx="128240" cy="16927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3810" r="-28571" b="-714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4591050" y="601087"/>
                    <a:ext cx="128240" cy="1692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sl-SI" sz="1100" b="0" i="0" smtClean="0">
                              <a:solidFill>
                                <a:srgbClr val="030132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oMath>
                      </m:oMathPara>
                    </a14:m>
                    <a:endParaRPr lang="en-GB" sz="1100" dirty="0">
                      <a:solidFill>
                        <a:srgbClr val="05099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91050" y="601087"/>
                    <a:ext cx="128240" cy="16927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3810" r="-28571" b="-1111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3" name="Rectangle 12"/>
            <p:cNvSpPr/>
            <p:nvPr/>
          </p:nvSpPr>
          <p:spPr>
            <a:xfrm>
              <a:off x="8060960" y="573374"/>
              <a:ext cx="84820" cy="116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/>
            <p:cNvPicPr>
              <a:picLocks/>
            </p:cNvPicPr>
            <p:nvPr/>
          </p:nvPicPr>
          <p:blipFill rotWithShape="1">
            <a:blip r:embed="rId2" cstate="print">
              <a:clrChange>
                <a:clrFrom>
                  <a:srgbClr val="FDFCF8"/>
                </a:clrFrom>
                <a:clrTo>
                  <a:srgbClr val="FDFC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39" t="9834" r="10215" b="89055"/>
            <a:stretch/>
          </p:blipFill>
          <p:spPr>
            <a:xfrm rot="21240000">
              <a:off x="7462683" y="688746"/>
              <a:ext cx="107665" cy="76200"/>
            </a:xfrm>
            <a:prstGeom prst="rect">
              <a:avLst/>
            </a:prstGeom>
          </p:spPr>
        </p:pic>
        <p:cxnSp>
          <p:nvCxnSpPr>
            <p:cNvPr id="24" name="Straight Arrow Connector 23"/>
            <p:cNvCxnSpPr>
              <a:endCxn id="23" idx="2"/>
            </p:cNvCxnSpPr>
            <p:nvPr/>
          </p:nvCxnSpPr>
          <p:spPr>
            <a:xfrm flipH="1" flipV="1">
              <a:off x="7520499" y="764737"/>
              <a:ext cx="88071" cy="54413"/>
            </a:xfrm>
            <a:prstGeom prst="straightConnector1">
              <a:avLst/>
            </a:prstGeom>
            <a:ln w="9525">
              <a:solidFill>
                <a:srgbClr val="3C4595"/>
              </a:solidFill>
              <a:headEnd type="triangl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6230983" y="4845352"/>
                  <a:ext cx="121828" cy="1615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sl-SI" sz="1050" b="0" i="0" smtClean="0">
                            <a:solidFill>
                              <a:srgbClr val="030132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oMath>
                    </m:oMathPara>
                  </a14:m>
                  <a:endParaRPr lang="en-GB" sz="1100" dirty="0">
                    <a:solidFill>
                      <a:srgbClr val="030132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30983" y="4845352"/>
                  <a:ext cx="121828" cy="161583"/>
                </a:xfrm>
                <a:prstGeom prst="rect">
                  <a:avLst/>
                </a:prstGeom>
                <a:blipFill>
                  <a:blip r:embed="rId4"/>
                  <a:stretch>
                    <a:fillRect l="-30000" r="-25000" b="-1153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2" name="Group 31"/>
            <p:cNvGrpSpPr/>
            <p:nvPr/>
          </p:nvGrpSpPr>
          <p:grpSpPr>
            <a:xfrm>
              <a:off x="3987099" y="5623934"/>
              <a:ext cx="413575" cy="138499"/>
              <a:chOff x="3987099" y="5623934"/>
              <a:chExt cx="413575" cy="138499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4020911" y="5637439"/>
                <a:ext cx="346982" cy="97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/>
                  <p:cNvSpPr txBox="1"/>
                  <p:nvPr/>
                </p:nvSpPr>
                <p:spPr>
                  <a:xfrm>
                    <a:off x="3987099" y="5623934"/>
                    <a:ext cx="413575" cy="1384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sl-SI" sz="900" b="0" i="0" smtClean="0">
                              <a:solidFill>
                                <a:srgbClr val="000C49"/>
                              </a:solidFill>
                              <a:latin typeface="Cambria Math" panose="02040503050406030204" pitchFamily="18" charset="0"/>
                            </a:rPr>
                            <m:t>28.4. 21</m:t>
                          </m:r>
                        </m:oMath>
                      </m:oMathPara>
                    </a14:m>
                    <a:endParaRPr lang="en-GB" sz="1000" dirty="0">
                      <a:solidFill>
                        <a:srgbClr val="000C49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0" name="TextBox 2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87099" y="5623934"/>
                    <a:ext cx="413575" cy="1384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7353" r="-7353" b="-13636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3" name="Rectangle 32"/>
            <p:cNvSpPr/>
            <p:nvPr/>
          </p:nvSpPr>
          <p:spPr>
            <a:xfrm>
              <a:off x="8450036" y="3971925"/>
              <a:ext cx="59533" cy="28860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404317" y="5368018"/>
              <a:ext cx="45719" cy="14899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367893" y="5988504"/>
              <a:ext cx="2224767" cy="2530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404882" y="5666014"/>
              <a:ext cx="187778" cy="3224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927022" y="6057901"/>
              <a:ext cx="440871" cy="92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352810" y="5233006"/>
              <a:ext cx="207193" cy="3676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6605369" y="5742219"/>
              <a:ext cx="1626100" cy="452560"/>
              <a:chOff x="6586821" y="5649189"/>
              <a:chExt cx="1626100" cy="45256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6586821" y="5649189"/>
                    <a:ext cx="1626100" cy="45256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sl-SI" sz="1100" dirty="0" smtClean="0">
                        <a:solidFill>
                          <a:srgbClr val="2E775E"/>
                        </a:solidFill>
                      </a:rPr>
                      <a:t>oviti prsti = smer obhoda</a:t>
                    </a:r>
                  </a:p>
                  <a:p>
                    <a:r>
                      <a:rPr lang="sl-SI" sz="1100" dirty="0">
                        <a:solidFill>
                          <a:srgbClr val="2E775E"/>
                        </a:solidFill>
                      </a:rPr>
                      <a:t>s</a:t>
                    </a:r>
                    <a:r>
                      <a:rPr lang="sl-SI" sz="1100" dirty="0" smtClean="0">
                        <a:solidFill>
                          <a:srgbClr val="2E775E"/>
                        </a:solidFill>
                      </a:rPr>
                      <a:t>mer </a:t>
                    </a:r>
                    <a14:m>
                      <m:oMath xmlns:m="http://schemas.openxmlformats.org/officeDocument/2006/math">
                        <m:acc>
                          <m:accPr>
                            <m:chr m:val="⃑"/>
                            <m:ctrlPr>
                              <a:rPr lang="sl-SI" sz="1100" i="1" dirty="0" smtClean="0">
                                <a:solidFill>
                                  <a:srgbClr val="2E775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sl-SI" sz="1100" b="0" i="1" dirty="0" smtClean="0">
                                <a:solidFill>
                                  <a:srgbClr val="2E775E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oMath>
                    </a14:m>
                    <a:r>
                      <a:rPr lang="sl-SI" sz="1100" dirty="0" smtClean="0">
                        <a:solidFill>
                          <a:srgbClr val="2E775E"/>
                        </a:solidFill>
                      </a:rPr>
                      <a:t> = </a:t>
                    </a:r>
                    <a:r>
                      <a:rPr lang="sl-SI" sz="1100" dirty="0">
                        <a:solidFill>
                          <a:srgbClr val="2E775E"/>
                        </a:solidFill>
                      </a:rPr>
                      <a:t>palec</a:t>
                    </a:r>
                    <a:endParaRPr lang="en-GB" sz="1100" dirty="0">
                      <a:solidFill>
                        <a:srgbClr val="2E775E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0" name="TextBox 4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86821" y="5649189"/>
                    <a:ext cx="1626100" cy="45256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t="-1351" b="-945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1" name="Rectangle 50"/>
              <p:cNvSpPr/>
              <p:nvPr/>
            </p:nvSpPr>
            <p:spPr>
              <a:xfrm>
                <a:off x="6646252" y="5685019"/>
                <a:ext cx="1474766" cy="372882"/>
              </a:xfrm>
              <a:prstGeom prst="rect">
                <a:avLst/>
              </a:prstGeom>
              <a:noFill/>
              <a:ln>
                <a:solidFill>
                  <a:srgbClr val="2E77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53" name="Straight Arrow Connector 52"/>
            <p:cNvCxnSpPr/>
            <p:nvPr/>
          </p:nvCxnSpPr>
          <p:spPr>
            <a:xfrm flipV="1">
              <a:off x="7093191" y="5544499"/>
              <a:ext cx="2526" cy="217934"/>
            </a:xfrm>
            <a:prstGeom prst="straightConnector1">
              <a:avLst/>
            </a:prstGeom>
            <a:ln w="12700">
              <a:solidFill>
                <a:srgbClr val="2E775E"/>
              </a:solidFill>
              <a:headEnd type="stealth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9312639" y="138660"/>
            <a:ext cx="2484620" cy="2522095"/>
            <a:chOff x="4054839" y="1349115"/>
            <a:chExt cx="3391525" cy="368163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35" t="5738" b="47541"/>
            <a:stretch/>
          </p:blipFill>
          <p:spPr>
            <a:xfrm>
              <a:off x="4054839" y="1349115"/>
              <a:ext cx="3391525" cy="3681632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054839" y="4871803"/>
              <a:ext cx="768246" cy="1589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9" name="Straight Arrow Connector 8"/>
          <p:cNvCxnSpPr/>
          <p:nvPr/>
        </p:nvCxnSpPr>
        <p:spPr>
          <a:xfrm>
            <a:off x="8615597" y="573374"/>
            <a:ext cx="580869" cy="33728"/>
          </a:xfrm>
          <a:prstGeom prst="straightConnector1">
            <a:avLst/>
          </a:prstGeom>
          <a:ln w="12700">
            <a:solidFill>
              <a:srgbClr val="3C4595"/>
            </a:solidFill>
            <a:headEnd type="stealth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877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980" y="1593896"/>
            <a:ext cx="10058400" cy="308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0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001" y="0"/>
            <a:ext cx="53773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5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5848</TotalTime>
  <Words>303</Words>
  <Application>Microsoft Office PowerPoint</Application>
  <PresentationFormat>Widescreen</PresentationFormat>
  <Paragraphs>54</Paragraphs>
  <Slides>86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1" baseType="lpstr">
      <vt:lpstr>Arial</vt:lpstr>
      <vt:lpstr>Calibri</vt:lpstr>
      <vt:lpstr>Calibri Light</vt:lpstr>
      <vt:lpstr>Cambria Math</vt:lpstr>
      <vt:lpstr>Office Theme</vt:lpstr>
      <vt:lpstr>Povzetek teorije iz vaj iz Fizike (uni) na FKKT UL</vt:lpstr>
      <vt:lpstr>Poglavje 1: Kinematika</vt:lpstr>
      <vt:lpstr>PowerPoint Presentation</vt:lpstr>
      <vt:lpstr>Poglavje 1: Kinematika</vt:lpstr>
      <vt:lpstr>PowerPoint Presentation</vt:lpstr>
      <vt:lpstr>PowerPoint Presentation</vt:lpstr>
      <vt:lpstr>PowerPoint Presentation</vt:lpstr>
      <vt:lpstr>Poglavje 2: Newtonovi zakoni</vt:lpstr>
      <vt:lpstr>PowerPoint Presentation</vt:lpstr>
      <vt:lpstr>Poglavje 4: Delo, moč in energija</vt:lpstr>
      <vt:lpstr>PowerPoint Presentation</vt:lpstr>
      <vt:lpstr>PowerPoint Presentation</vt:lpstr>
      <vt:lpstr>Poglavje 3: Gibalna količina</vt:lpstr>
      <vt:lpstr>PowerPoint Presentation</vt:lpstr>
      <vt:lpstr>PowerPoint Presentation</vt:lpstr>
      <vt:lpstr>PowerPoint Presentation</vt:lpstr>
      <vt:lpstr>PowerPoint Presentation</vt:lpstr>
      <vt:lpstr>Poglavje 6: Navor</vt:lpstr>
      <vt:lpstr>PowerPoint Presentation</vt:lpstr>
      <vt:lpstr>PowerPoint Presentation</vt:lpstr>
      <vt:lpstr>PowerPoint Presentation</vt:lpstr>
      <vt:lpstr>Poglavje 7: Vrtenje, vrtilna količina in rotacijska energija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Poglavje 5: Gravitacija</vt:lpstr>
      <vt:lpstr>PowerPoint Presentation</vt:lpstr>
      <vt:lpstr>PowerPoint Presentation</vt:lpstr>
      <vt:lpstr>Poglavje 8: Elastomehanika</vt:lpstr>
      <vt:lpstr>PowerPoint Presentation</vt:lpstr>
      <vt:lpstr>PowerPoint Presentation</vt:lpstr>
      <vt:lpstr>Poglavje 10: Nihanje</vt:lpstr>
      <vt:lpstr>PowerPoint Presentation</vt:lpstr>
      <vt:lpstr>PowerPoint Presentation</vt:lpstr>
      <vt:lpstr>PowerPoint Presentation</vt:lpstr>
      <vt:lpstr>Poglavje 9: Hidrostatika in hidrodinamika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Poglavje 16: Valovanje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Poglavje 11: Elektrostatika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Poglavje 12: Kondenzatorji</vt:lpstr>
      <vt:lpstr>PowerPoint Presentation</vt:lpstr>
      <vt:lpstr>Poglavje 13: Električni tok</vt:lpstr>
      <vt:lpstr>PowerPoint Presentation</vt:lpstr>
      <vt:lpstr>PowerPoint Presentation</vt:lpstr>
      <vt:lpstr>PowerPoint Presentation</vt:lpstr>
      <vt:lpstr>Poglavje 14: Magnetno polje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Poglavje 15: Indukcija</vt:lpstr>
      <vt:lpstr>PowerPoint Presentation</vt:lpstr>
      <vt:lpstr>PowerPoint Presentation</vt:lpstr>
    </vt:vector>
  </TitlesOfParts>
  <Company>IJS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Matjaz Gomilsek</dc:creator>
  <cp:lastModifiedBy>Matjaz Gomilsek</cp:lastModifiedBy>
  <cp:revision>327</cp:revision>
  <dcterms:created xsi:type="dcterms:W3CDTF">2020-03-18T11:00:59Z</dcterms:created>
  <dcterms:modified xsi:type="dcterms:W3CDTF">2022-08-23T18:57:02Z</dcterms:modified>
</cp:coreProperties>
</file>